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6" r:id="rId10"/>
    <p:sldId id="267" r:id="rId11"/>
    <p:sldId id="292" r:id="rId12"/>
    <p:sldId id="295" r:id="rId13"/>
    <p:sldId id="296" r:id="rId14"/>
    <p:sldId id="286" r:id="rId15"/>
    <p:sldId id="288" r:id="rId16"/>
    <p:sldId id="269" r:id="rId17"/>
    <p:sldId id="270" r:id="rId18"/>
    <p:sldId id="271" r:id="rId19"/>
    <p:sldId id="272" r:id="rId20"/>
    <p:sldId id="284" r:id="rId21"/>
    <p:sldId id="277" r:id="rId22"/>
    <p:sldId id="278" r:id="rId23"/>
    <p:sldId id="279" r:id="rId24"/>
    <p:sldId id="280" r:id="rId25"/>
    <p:sldId id="293" r:id="rId26"/>
    <p:sldId id="297" r:id="rId27"/>
    <p:sldId id="298" r:id="rId28"/>
    <p:sldId id="300" r:id="rId29"/>
    <p:sldId id="301" r:id="rId30"/>
    <p:sldId id="304" r:id="rId31"/>
    <p:sldId id="281" r:id="rId32"/>
    <p:sldId id="30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76" d="100"/>
          <a:sy n="76" d="100"/>
        </p:scale>
        <p:origin x="6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8BAE-B9D1-7530-BA60-0B73FEB31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78441-1F1E-D014-A4B6-34D2F3384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61761-A93B-F1D1-6D91-499C09AA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1DD3F-2354-8772-017E-08B660BC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4242A-F689-FFB0-BCB3-6E6608DFE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2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A0A8-0D76-A9B9-CF4E-1A9EF35A4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E4FE8-41DD-EED1-949F-2C3FB34DF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CFE58-84A3-38EB-1162-0962432F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CE4E5-0288-A482-DEAA-D38829AC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527A2-42BA-245A-0473-8756EC3E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66CA6D-ACA6-43E0-E890-706788F251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78C85A-676C-E651-7273-67068DB3D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36F8F-FB1A-DC57-9EE3-E0E6DEB7D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CBD34-8757-ED79-BDAC-9808627D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EC971-6FE3-2727-E392-7955F9A0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7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12F3-9065-7A73-431A-43CC6FCB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3F94F-5C48-2AD7-32AC-08E16C540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3AD0A-9B68-E1CE-2388-B44ADD2E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88D0-EFF0-A7C3-997B-11E51AD03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24DA4-AAD8-9420-459B-0F2F74DE6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1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F3B39-A773-5E24-5A4B-810FDE44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9C36B-414A-CE6B-4F38-420D93893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1B855-499D-4935-41AA-C9C8F17E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51780-B8A1-3088-4B8A-3F908EE3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A7F52-9CC9-8841-BB12-61033AD4B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6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AA777-3E38-FC78-4886-614CC78C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CCDCB-4855-D9FE-84F8-3079236FAB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C70E6-3CA1-AB35-94EA-8387002BA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232CD-FA9C-8841-F42E-CA5381E00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397C8-B9BB-A610-6AB3-CBFE74A34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76646-AC7F-D71D-A059-65361035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8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9E8C-13F6-7880-2DCD-938E8C6B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DE735-FFEA-DFEE-EC11-44EEB13EE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1D722-DF2B-2B8D-9B33-0E312E415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5E86D-3AF6-FC17-B353-15B597FE8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83AAE8-50B3-5C7D-8C7F-CDFBB12159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1B5973-9C8F-C1BB-238A-3BA14E84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309267-7309-5726-179E-EE809F18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54BE64-7085-A3E0-8C66-B3065D8A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1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FE30-844A-2B12-6240-5308E8A7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DE65C-2D11-A255-0182-9D228E867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9903C-1819-519D-265E-07FB9228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74DFA-E5E0-309D-B86F-2D740ECD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4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9F957D-8811-8E69-B5D1-BCC5F1CE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E40D-A62A-F92D-33F3-AED1D66B6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332BF-B6C1-54A0-C774-94FA052C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2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345F-0663-DB64-25F8-B82DEEB7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3292E-1A3F-674A-3D63-029FF63C4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A0645-8E0A-701E-335E-DB230968D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23CFF-6F91-5CB5-09FF-90F4420BB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D0001-0CAE-AD8F-D5EE-2C509D18B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88FE5-E0BC-C6A2-BA65-456B3B784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4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B8AE-FF53-21D6-77C3-D96DD0E8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3415E6-1851-F2E7-FCB5-C5380A9C0E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B461E-F267-3DAB-ACF2-7EADC7436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0AD31-3FEE-B1F0-FAF9-782509AC4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F3E89-C255-C791-591E-2C1422E9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4DE9A-DBF8-CA4F-7DF8-B89E3DED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0C77DD-9A40-BE4F-4383-2E6EE268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2498C-9FE3-3034-2ACA-CEBD28D61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0A1E2-C634-D3C3-2DD1-1CE99137FA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86D5A-32A4-4339-8152-155992DB4BD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8D6D6-FDBF-A70D-C39B-618B87107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6DD75-EFCC-2BAE-B3FC-F9B442AC9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9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opdev.vn/blog/lap-trinh-vien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638FAF-EA9C-7ECE-4F70-7107EA2F301F}"/>
              </a:ext>
            </a:extLst>
          </p:cNvPr>
          <p:cNvSpPr txBox="1"/>
          <p:nvPr/>
        </p:nvSpPr>
        <p:spPr>
          <a:xfrm>
            <a:off x="4103914" y="1194319"/>
            <a:ext cx="39841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123 loading…</a:t>
            </a:r>
          </a:p>
        </p:txBody>
      </p:sp>
      <p:pic>
        <p:nvPicPr>
          <p:cNvPr id="9" name="ngap-ngung-thi-lam-sec-cang-det-thi-lam-ty-inova-tvt-remix">
            <a:hlinkClick r:id="" action="ppaction://media"/>
            <a:extLst>
              <a:ext uri="{FF2B5EF4-FFF2-40B4-BE49-F238E27FC236}">
                <a16:creationId xmlns:a16="http://schemas.microsoft.com/office/drawing/2014/main" id="{C69DBC65-7FC3-996C-6212-47FE3E29C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91482" y="53564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6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1250">
        <p14:flash/>
      </p:transition>
    </mc:Choice>
    <mc:Fallback xmlns="">
      <p:transition spd="slow" advClick="0" advTm="1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-1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3478870" y="337587"/>
            <a:ext cx="581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 pattern?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CD66371-3832-42CD-BFC4-32C0BE5C799D}"/>
              </a:ext>
            </a:extLst>
          </p:cNvPr>
          <p:cNvSpPr txBox="1"/>
          <p:nvPr/>
        </p:nvSpPr>
        <p:spPr>
          <a:xfrm>
            <a:off x="1039982" y="1035238"/>
            <a:ext cx="1011202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chemeClr val="bg1"/>
                </a:solidFill>
                <a:latin typeface="+mj-lt"/>
              </a:rPr>
              <a:t>Việc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sử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dụng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design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pattern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sẽ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giúp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chúng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ta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giảm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được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thời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gian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và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công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sức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suy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nghĩ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ra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cách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quyết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cho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những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vấn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đề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đã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lời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.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ích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của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việc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sử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dụng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mô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hình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Design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Pattern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vào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phần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mềm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chính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là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giúp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chương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trình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chạy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uyển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chuyển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hơn,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dễ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dàng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quản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lý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tiến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trình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hoạt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động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dễ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nâng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cấp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bảo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trì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, …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chemeClr val="bg1"/>
                </a:solidFill>
                <a:latin typeface="+mj-lt"/>
              </a:rPr>
              <a:t>Tuy nhiên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điểm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bất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cập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của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design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pattern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là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luôn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là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một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lĩnh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vực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khá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khó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nhằn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và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hơi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trừu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tượng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. Khi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bạn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viết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code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mới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từ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đầu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khá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dễ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dàng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để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nhận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ra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sự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cần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thiết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mẫu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thiết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kế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. Tuy nhiên,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việc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áp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dụng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mẫu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thiết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kế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cho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code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cũ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thì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khó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khăn hơn.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đang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công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thư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thi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cho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vi-V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vi-VN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vi-V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riêng.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9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-1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3478870" y="337587"/>
            <a:ext cx="581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JSX spread attributes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4C753-E31D-EB14-3733-F5C9FA3D9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53" y="1396458"/>
            <a:ext cx="5633542" cy="4028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5B6B51-BA70-3142-DB8E-B2C941B1F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893" y="1396459"/>
            <a:ext cx="5480155" cy="40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6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-1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3478870" y="337587"/>
            <a:ext cx="581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JSX spread attributes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09C02C-20D2-4AAE-5764-E0E675913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85" y="1136839"/>
            <a:ext cx="5116364" cy="42291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5B79C0-2A18-B8B5-E236-C2E8C1D12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75" y="1136840"/>
            <a:ext cx="4669766" cy="422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9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-1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68793" y="-78586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3478870" y="337587"/>
            <a:ext cx="581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Condition Rendering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03ADB-82AB-C90C-9F1B-E47C453E9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8" y="1136839"/>
            <a:ext cx="3554082" cy="3686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F690B7-B44C-782F-8D20-17D4717D7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854" y="1158945"/>
            <a:ext cx="3698610" cy="3686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E141A2-AA4D-6E02-3363-790B30E08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562" y="1158945"/>
            <a:ext cx="3847349" cy="368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8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-1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2984030" y="362987"/>
            <a:ext cx="722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Presentational and Container Component Pattern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A18E4-38C2-47CE-A87A-3021EB0B1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1193984"/>
            <a:ext cx="8519287" cy="47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1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-1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2407111" y="128856"/>
            <a:ext cx="722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 Component Pattern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C969B-1CCF-4840-A696-4C87F11D7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65" y="774700"/>
            <a:ext cx="8910035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1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-1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3259225" y="102116"/>
            <a:ext cx="6255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Props drilling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4D002-F4CC-4813-A8E4-D0F018812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47" y="948587"/>
            <a:ext cx="8064500" cy="475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7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-1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E7438C-F59F-494F-8DB0-5975092C6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950137"/>
            <a:ext cx="6864350" cy="51899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CB6D11-3BFE-438A-833F-A050415BD566}"/>
              </a:ext>
            </a:extLst>
          </p:cNvPr>
          <p:cNvSpPr/>
          <p:nvPr/>
        </p:nvSpPr>
        <p:spPr>
          <a:xfrm>
            <a:off x="4699908" y="232261"/>
            <a:ext cx="2569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Props drilling ?</a:t>
            </a:r>
          </a:p>
        </p:txBody>
      </p:sp>
    </p:spTree>
    <p:extLst>
      <p:ext uri="{BB962C8B-B14F-4D97-AF65-F5344CB8AC3E}">
        <p14:creationId xmlns:p14="http://schemas.microsoft.com/office/powerpoint/2010/main" val="187484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-1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CD66371-3832-42CD-BFC4-32C0BE5C799D}"/>
              </a:ext>
            </a:extLst>
          </p:cNvPr>
          <p:cNvSpPr txBox="1"/>
          <p:nvPr/>
        </p:nvSpPr>
        <p:spPr>
          <a:xfrm>
            <a:off x="2644746" y="231556"/>
            <a:ext cx="66135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Props drilling ?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9C387-AFD6-41B7-BC99-30ADDA553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41" y="1232552"/>
            <a:ext cx="5008306" cy="4620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77722-C538-4A16-9276-052D10996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106" y="1232553"/>
            <a:ext cx="5152159" cy="46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3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-1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CD66371-3832-42CD-BFC4-32C0BE5C799D}"/>
              </a:ext>
            </a:extLst>
          </p:cNvPr>
          <p:cNvSpPr txBox="1"/>
          <p:nvPr/>
        </p:nvSpPr>
        <p:spPr>
          <a:xfrm>
            <a:off x="2941620" y="42982"/>
            <a:ext cx="6613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Props drilling ?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B023F-0507-4823-ADFD-17B514A63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9" y="984350"/>
            <a:ext cx="5832908" cy="4502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483C54-FDAC-497F-A443-9AD0475F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33" y="984350"/>
            <a:ext cx="5406125" cy="450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0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F1DC93-C1A9-539A-097E-F95E7C371A3F}"/>
              </a:ext>
            </a:extLst>
          </p:cNvPr>
          <p:cNvSpPr txBox="1"/>
          <p:nvPr/>
        </p:nvSpPr>
        <p:spPr>
          <a:xfrm>
            <a:off x="4103914" y="1194319"/>
            <a:ext cx="39841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solidFill>
                  <a:srgbClr val="FF0000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Xuất</a:t>
            </a:r>
            <a:r>
              <a:rPr lang="en-US" sz="7200" dirty="0">
                <a:solidFill>
                  <a:srgbClr val="FF0000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solidFill>
                  <a:srgbClr val="FF0000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Sắc</a:t>
            </a:r>
            <a:r>
              <a:rPr lang="en-US" sz="7200" dirty="0">
                <a:solidFill>
                  <a:srgbClr val="FF0000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 </a:t>
            </a:r>
            <a:r>
              <a:rPr lang="en-US" sz="7200" dirty="0" err="1">
                <a:solidFill>
                  <a:srgbClr val="FF0000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Đấy</a:t>
            </a:r>
            <a:endParaRPr lang="en-US" sz="7200" dirty="0">
              <a:solidFill>
                <a:srgbClr val="FF0000"/>
              </a:solidFill>
              <a:latin typeface="Bodoni MT Black" panose="02070A030806060202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399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 advClick="0" advTm="1000">
        <p15:prstTrans prst="airplane"/>
      </p:transition>
    </mc:Choice>
    <mc:Fallback xmlns="">
      <p:transition advClick="0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-1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D4E20-0241-47B5-B6B3-E2EF1BCE9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51" y="1140416"/>
            <a:ext cx="5086698" cy="4396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34A8F2-62CE-443B-A7E1-B85754A0B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29" y="1140416"/>
            <a:ext cx="5395486" cy="43967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713DBD-0BD6-40B8-AA6C-2BFA42DBAF43}"/>
              </a:ext>
            </a:extLst>
          </p:cNvPr>
          <p:cNvSpPr/>
          <p:nvPr/>
        </p:nvSpPr>
        <p:spPr>
          <a:xfrm>
            <a:off x="3508002" y="196924"/>
            <a:ext cx="4312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Hoisting Pattern React JS ?</a:t>
            </a:r>
          </a:p>
        </p:txBody>
      </p:sp>
    </p:spTree>
    <p:extLst>
      <p:ext uri="{BB962C8B-B14F-4D97-AF65-F5344CB8AC3E}">
        <p14:creationId xmlns:p14="http://schemas.microsoft.com/office/powerpoint/2010/main" val="384005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-1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582596-957E-4010-8650-DCF4F5593420}"/>
              </a:ext>
            </a:extLst>
          </p:cNvPr>
          <p:cNvSpPr/>
          <p:nvPr/>
        </p:nvSpPr>
        <p:spPr>
          <a:xfrm>
            <a:off x="3561764" y="255361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Provider Pattern React JS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0A26D-E443-4E79-9FFB-D8037CA37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80" y="1172442"/>
            <a:ext cx="10937645" cy="49616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CACE9F-1477-4F24-97F1-75004F4B971E}"/>
              </a:ext>
            </a:extLst>
          </p:cNvPr>
          <p:cNvSpPr/>
          <p:nvPr/>
        </p:nvSpPr>
        <p:spPr>
          <a:xfrm>
            <a:off x="581780" y="972387"/>
            <a:ext cx="8397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91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-1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0E6FF-B7BE-4A52-BD25-873FA1CE3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679508"/>
            <a:ext cx="6883400" cy="58037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A210A4-D874-4FAC-915B-045F7CAED1A9}"/>
              </a:ext>
            </a:extLst>
          </p:cNvPr>
          <p:cNvSpPr/>
          <p:nvPr/>
        </p:nvSpPr>
        <p:spPr>
          <a:xfrm>
            <a:off x="3561764" y="73967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Provider Pattern React JS ?</a:t>
            </a:r>
          </a:p>
        </p:txBody>
      </p:sp>
    </p:spTree>
    <p:extLst>
      <p:ext uri="{BB962C8B-B14F-4D97-AF65-F5344CB8AC3E}">
        <p14:creationId xmlns:p14="http://schemas.microsoft.com/office/powerpoint/2010/main" val="385148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-1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71FAF-1506-42E3-A7E8-EB94F9DB1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16" y="756805"/>
            <a:ext cx="6530113" cy="57624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3FBBDA-C791-4C16-AF9A-60FD928F9819}"/>
              </a:ext>
            </a:extLst>
          </p:cNvPr>
          <p:cNvSpPr/>
          <p:nvPr/>
        </p:nvSpPr>
        <p:spPr>
          <a:xfrm>
            <a:off x="3561764" y="198370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Provider Pattern React JS ?</a:t>
            </a:r>
          </a:p>
        </p:txBody>
      </p:sp>
    </p:spTree>
    <p:extLst>
      <p:ext uri="{BB962C8B-B14F-4D97-AF65-F5344CB8AC3E}">
        <p14:creationId xmlns:p14="http://schemas.microsoft.com/office/powerpoint/2010/main" val="42358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-1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115649-F8F9-40FE-8767-41E787E2A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07" y="529646"/>
            <a:ext cx="6449393" cy="61269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1D14F5-B425-40AA-8A6D-2CAFA5CE1303}"/>
              </a:ext>
            </a:extLst>
          </p:cNvPr>
          <p:cNvSpPr/>
          <p:nvPr/>
        </p:nvSpPr>
        <p:spPr>
          <a:xfrm>
            <a:off x="3652891" y="67981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Provider Pattern React JS ?</a:t>
            </a:r>
          </a:p>
        </p:txBody>
      </p:sp>
    </p:spTree>
    <p:extLst>
      <p:ext uri="{BB962C8B-B14F-4D97-AF65-F5344CB8AC3E}">
        <p14:creationId xmlns:p14="http://schemas.microsoft.com/office/powerpoint/2010/main" val="160319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-1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CACE9F-1477-4F24-97F1-75004F4B971E}"/>
              </a:ext>
            </a:extLst>
          </p:cNvPr>
          <p:cNvSpPr/>
          <p:nvPr/>
        </p:nvSpPr>
        <p:spPr>
          <a:xfrm>
            <a:off x="2905332" y="108787"/>
            <a:ext cx="5260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Provider Pattern React JS ?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DE224-DC64-1D63-AF1D-DE7CF963D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0" y="808364"/>
            <a:ext cx="3761184" cy="4100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089F0E-889E-B91B-1797-9D72BE3DF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525" y="808364"/>
            <a:ext cx="3862271" cy="4100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8428F0-A41D-A0BE-4D4D-2EA6C76A8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303" y="808364"/>
            <a:ext cx="3761184" cy="41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2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0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CACE9F-1477-4F24-97F1-75004F4B971E}"/>
              </a:ext>
            </a:extLst>
          </p:cNvPr>
          <p:cNvSpPr/>
          <p:nvPr/>
        </p:nvSpPr>
        <p:spPr>
          <a:xfrm>
            <a:off x="3852894" y="291156"/>
            <a:ext cx="41280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Render Props Pattern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D4283-57AE-4BEA-9C27-C1566B05340B}"/>
              </a:ext>
            </a:extLst>
          </p:cNvPr>
          <p:cNvSpPr/>
          <p:nvPr/>
        </p:nvSpPr>
        <p:spPr>
          <a:xfrm>
            <a:off x="5059478" y="362787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just"/>
            <a:endParaRPr lang="en-US" dirty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vi-VN" sz="20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82B310-3922-2D08-1EC5-8BF5652ADC6E}"/>
              </a:ext>
            </a:extLst>
          </p:cNvPr>
          <p:cNvSpPr/>
          <p:nvPr/>
        </p:nvSpPr>
        <p:spPr>
          <a:xfrm>
            <a:off x="1921463" y="850395"/>
            <a:ext cx="66188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E33FD2-6770-133C-ACD5-5906E297F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05" y="1178874"/>
            <a:ext cx="8858110" cy="4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6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0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CACE9F-1477-4F24-97F1-75004F4B971E}"/>
              </a:ext>
            </a:extLst>
          </p:cNvPr>
          <p:cNvSpPr/>
          <p:nvPr/>
        </p:nvSpPr>
        <p:spPr>
          <a:xfrm>
            <a:off x="3852894" y="291156"/>
            <a:ext cx="41280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Render Props Pattern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D4283-57AE-4BEA-9C27-C1566B05340B}"/>
              </a:ext>
            </a:extLst>
          </p:cNvPr>
          <p:cNvSpPr/>
          <p:nvPr/>
        </p:nvSpPr>
        <p:spPr>
          <a:xfrm>
            <a:off x="5059478" y="362787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just"/>
            <a:endParaRPr lang="en-US" dirty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vi-VN" sz="20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80CCF-DF21-43AD-4801-53F7A9A4A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1" y="1033222"/>
            <a:ext cx="7658100" cy="522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8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0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CACE9F-1477-4F24-97F1-75004F4B971E}"/>
              </a:ext>
            </a:extLst>
          </p:cNvPr>
          <p:cNvSpPr/>
          <p:nvPr/>
        </p:nvSpPr>
        <p:spPr>
          <a:xfrm>
            <a:off x="3091398" y="301231"/>
            <a:ext cx="53760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Higher-Order Components Pattern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D4283-57AE-4BEA-9C27-C1566B05340B}"/>
              </a:ext>
            </a:extLst>
          </p:cNvPr>
          <p:cNvSpPr/>
          <p:nvPr/>
        </p:nvSpPr>
        <p:spPr>
          <a:xfrm>
            <a:off x="5059478" y="362787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just"/>
            <a:endParaRPr lang="en-US" dirty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vi-VN" sz="20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82B310-3922-2D08-1EC5-8BF5652ADC6E}"/>
              </a:ext>
            </a:extLst>
          </p:cNvPr>
          <p:cNvSpPr/>
          <p:nvPr/>
        </p:nvSpPr>
        <p:spPr>
          <a:xfrm flipH="1">
            <a:off x="1600200" y="1402682"/>
            <a:ext cx="562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B10C9F-47A0-49B2-9F15-09E260769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8" y="827977"/>
            <a:ext cx="5376055" cy="5564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4B9C5-FABB-4188-A138-9BEF4065B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008" y="827977"/>
            <a:ext cx="5164369" cy="556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1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0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CACE9F-1477-4F24-97F1-75004F4B971E}"/>
              </a:ext>
            </a:extLst>
          </p:cNvPr>
          <p:cNvSpPr/>
          <p:nvPr/>
        </p:nvSpPr>
        <p:spPr>
          <a:xfrm>
            <a:off x="3091398" y="301231"/>
            <a:ext cx="53760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Higher-Order Components Pattern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D4283-57AE-4BEA-9C27-C1566B05340B}"/>
              </a:ext>
            </a:extLst>
          </p:cNvPr>
          <p:cNvSpPr/>
          <p:nvPr/>
        </p:nvSpPr>
        <p:spPr>
          <a:xfrm>
            <a:off x="5059478" y="362787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just"/>
            <a:endParaRPr lang="en-US" dirty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vi-VN" sz="20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82B310-3922-2D08-1EC5-8BF5652ADC6E}"/>
              </a:ext>
            </a:extLst>
          </p:cNvPr>
          <p:cNvSpPr/>
          <p:nvPr/>
        </p:nvSpPr>
        <p:spPr>
          <a:xfrm flipH="1">
            <a:off x="1600200" y="1402682"/>
            <a:ext cx="562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E16AC1-5D96-4796-9DF4-FDB2FB0FD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59" y="882732"/>
            <a:ext cx="5376055" cy="538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FBDF74-5122-46B5-9191-B5F30C629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17" y="882731"/>
            <a:ext cx="5303020" cy="538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5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F57E3B-4D27-BD7D-8BA7-530779348ABD}"/>
              </a:ext>
            </a:extLst>
          </p:cNvPr>
          <p:cNvSpPr txBox="1"/>
          <p:nvPr/>
        </p:nvSpPr>
        <p:spPr>
          <a:xfrm>
            <a:off x="2658442" y="2465399"/>
            <a:ext cx="68035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thì</a:t>
            </a:r>
            <a:r>
              <a:rPr lang="en-US" sz="6600" dirty="0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làm</a:t>
            </a:r>
            <a:r>
              <a:rPr lang="en-US" sz="6600" dirty="0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séc</a:t>
            </a:r>
            <a:endParaRPr lang="en-US" sz="6600" dirty="0">
              <a:solidFill>
                <a:schemeClr val="bg1"/>
              </a:solidFill>
              <a:latin typeface="Bodoni MT Black" panose="02070A03080606020203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196AE-50E1-1162-75BB-B744A259F5E9}"/>
              </a:ext>
            </a:extLst>
          </p:cNvPr>
          <p:cNvSpPr txBox="1"/>
          <p:nvPr/>
        </p:nvSpPr>
        <p:spPr>
          <a:xfrm>
            <a:off x="4329401" y="653143"/>
            <a:ext cx="3461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solidFill>
                  <a:srgbClr val="FF0000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Ngập</a:t>
            </a:r>
            <a:r>
              <a:rPr lang="en-US" sz="4800" dirty="0">
                <a:solidFill>
                  <a:srgbClr val="FF0000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ngừng</a:t>
            </a:r>
            <a:endParaRPr lang="en-US" sz="4800" dirty="0">
              <a:solidFill>
                <a:srgbClr val="FF0000"/>
              </a:solidFill>
              <a:latin typeface="Bodoni MT Black" panose="02070A030806060202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57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 advClick="0" advTm="1000">
        <p15:prstTrans prst="fallOver"/>
      </p:transition>
    </mc:Choice>
    <mc:Fallback xmlns="">
      <p:transition advClick="0" advTm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0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CACE9F-1477-4F24-97F1-75004F4B971E}"/>
              </a:ext>
            </a:extLst>
          </p:cNvPr>
          <p:cNvSpPr/>
          <p:nvPr/>
        </p:nvSpPr>
        <p:spPr>
          <a:xfrm>
            <a:off x="3129525" y="181393"/>
            <a:ext cx="53760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Hooks Pattern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D4283-57AE-4BEA-9C27-C1566B05340B}"/>
              </a:ext>
            </a:extLst>
          </p:cNvPr>
          <p:cNvSpPr/>
          <p:nvPr/>
        </p:nvSpPr>
        <p:spPr>
          <a:xfrm>
            <a:off x="5059478" y="362787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just"/>
            <a:endParaRPr lang="en-US" dirty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vi-VN" sz="20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82B310-3922-2D08-1EC5-8BF5652ADC6E}"/>
              </a:ext>
            </a:extLst>
          </p:cNvPr>
          <p:cNvSpPr/>
          <p:nvPr/>
        </p:nvSpPr>
        <p:spPr>
          <a:xfrm flipH="1">
            <a:off x="1600200" y="1402682"/>
            <a:ext cx="562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F4005-D0F3-43F3-ABAA-7A6A4846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77" y="762897"/>
            <a:ext cx="5490448" cy="4878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1E8CB1-9043-4252-A985-3428C5407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402" y="762896"/>
            <a:ext cx="5163334" cy="487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4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-1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5A315-609F-44EF-A115-FD24E5679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84" y="816232"/>
            <a:ext cx="5632625" cy="54575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251366-7647-4118-A43E-990BA8980982}"/>
              </a:ext>
            </a:extLst>
          </p:cNvPr>
          <p:cNvSpPr/>
          <p:nvPr/>
        </p:nvSpPr>
        <p:spPr>
          <a:xfrm>
            <a:off x="4218871" y="208002"/>
            <a:ext cx="2738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Hooks Pattern ?</a:t>
            </a:r>
          </a:p>
        </p:txBody>
      </p:sp>
    </p:spTree>
    <p:extLst>
      <p:ext uri="{BB962C8B-B14F-4D97-AF65-F5344CB8AC3E}">
        <p14:creationId xmlns:p14="http://schemas.microsoft.com/office/powerpoint/2010/main" val="395960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-404577" y="0"/>
            <a:ext cx="12596574" cy="6858000"/>
          </a:xfrm>
          <a:prstGeom prst="parallelogram">
            <a:avLst>
              <a:gd name="adj" fmla="val 76462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74342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450DD1-A704-4E63-8F08-030384D43419}"/>
              </a:ext>
            </a:extLst>
          </p:cNvPr>
          <p:cNvSpPr/>
          <p:nvPr/>
        </p:nvSpPr>
        <p:spPr>
          <a:xfrm rot="3159282">
            <a:off x="-1038787" y="-1423406"/>
            <a:ext cx="6302733" cy="728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2D5E878-5B0F-4877-A868-136A88646DA4}"/>
              </a:ext>
            </a:extLst>
          </p:cNvPr>
          <p:cNvGrpSpPr/>
          <p:nvPr/>
        </p:nvGrpSpPr>
        <p:grpSpPr>
          <a:xfrm rot="3120000">
            <a:off x="-1194302" y="-1498737"/>
            <a:ext cx="6533172" cy="7510274"/>
            <a:chOff x="1530206" y="2183364"/>
            <a:chExt cx="3219075" cy="3862878"/>
          </a:xfrm>
          <a:blipFill>
            <a:blip r:embed="rId2">
              <a:alphaModFix amt="96000"/>
            </a:blip>
            <a:stretch>
              <a:fillRect r="-8000" b="-9000"/>
            </a:stretch>
          </a:blipFill>
          <a:effectLst>
            <a:outerShdw blurRad="139700" dist="762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64C4131-1883-44A0-8BD4-E58C92DD6D8C}"/>
                </a:ext>
              </a:extLst>
            </p:cNvPr>
            <p:cNvSpPr/>
            <p:nvPr/>
          </p:nvSpPr>
          <p:spPr>
            <a:xfrm>
              <a:off x="1530206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B589463-E8C5-4788-9B50-9BACF13B6690}"/>
                </a:ext>
              </a:extLst>
            </p:cNvPr>
            <p:cNvSpPr/>
            <p:nvPr/>
          </p:nvSpPr>
          <p:spPr>
            <a:xfrm>
              <a:off x="2052721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A9F3236-F45F-4291-A01D-EF9027911624}"/>
                </a:ext>
              </a:extLst>
            </p:cNvPr>
            <p:cNvSpPr/>
            <p:nvPr/>
          </p:nvSpPr>
          <p:spPr>
            <a:xfrm>
              <a:off x="2593898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84203FF-F58C-4C31-87CF-FB523D97C1AB}"/>
                </a:ext>
              </a:extLst>
            </p:cNvPr>
            <p:cNvSpPr/>
            <p:nvPr/>
          </p:nvSpPr>
          <p:spPr>
            <a:xfrm>
              <a:off x="3116413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778F428-4937-4C2D-B85D-A409E09E810D}"/>
                </a:ext>
              </a:extLst>
            </p:cNvPr>
            <p:cNvSpPr/>
            <p:nvPr/>
          </p:nvSpPr>
          <p:spPr>
            <a:xfrm>
              <a:off x="3648261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9DB1F57-8475-4E82-8B3B-0D31BE985C13}"/>
                </a:ext>
              </a:extLst>
            </p:cNvPr>
            <p:cNvSpPr/>
            <p:nvPr/>
          </p:nvSpPr>
          <p:spPr>
            <a:xfrm>
              <a:off x="4170776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9915711-0F66-4D28-B60A-D2B519F89933}"/>
                </a:ext>
              </a:extLst>
            </p:cNvPr>
            <p:cNvSpPr/>
            <p:nvPr/>
          </p:nvSpPr>
          <p:spPr>
            <a:xfrm>
              <a:off x="1530206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9231D6F-E67A-49AF-AB17-3DBCD81294E8}"/>
                </a:ext>
              </a:extLst>
            </p:cNvPr>
            <p:cNvSpPr/>
            <p:nvPr/>
          </p:nvSpPr>
          <p:spPr>
            <a:xfrm>
              <a:off x="2052721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C8F99FE-2F44-4E9A-9FB8-039EB41639CE}"/>
                </a:ext>
              </a:extLst>
            </p:cNvPr>
            <p:cNvSpPr/>
            <p:nvPr/>
          </p:nvSpPr>
          <p:spPr>
            <a:xfrm>
              <a:off x="2593898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47087C7-5CE5-4BCF-8FF9-9F47AD9B4661}"/>
                </a:ext>
              </a:extLst>
            </p:cNvPr>
            <p:cNvSpPr/>
            <p:nvPr/>
          </p:nvSpPr>
          <p:spPr>
            <a:xfrm>
              <a:off x="3116413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EF31064-C1D4-4C3E-9158-EF67A5F3FD82}"/>
                </a:ext>
              </a:extLst>
            </p:cNvPr>
            <p:cNvSpPr/>
            <p:nvPr/>
          </p:nvSpPr>
          <p:spPr>
            <a:xfrm>
              <a:off x="3648261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D290FA8-AA86-44CD-AB1D-B40E52D00C39}"/>
                </a:ext>
              </a:extLst>
            </p:cNvPr>
            <p:cNvSpPr/>
            <p:nvPr/>
          </p:nvSpPr>
          <p:spPr>
            <a:xfrm>
              <a:off x="4170776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1CC1AA8-3032-4620-8D20-754240CDB431}"/>
                </a:ext>
              </a:extLst>
            </p:cNvPr>
            <p:cNvSpPr/>
            <p:nvPr/>
          </p:nvSpPr>
          <p:spPr>
            <a:xfrm>
              <a:off x="1530206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073A1B8-8FA5-4DEF-BD53-A9F802B55593}"/>
                </a:ext>
              </a:extLst>
            </p:cNvPr>
            <p:cNvSpPr/>
            <p:nvPr/>
          </p:nvSpPr>
          <p:spPr>
            <a:xfrm>
              <a:off x="2052721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A0EF367-0E93-4A97-AE8F-AEDA3004066C}"/>
                </a:ext>
              </a:extLst>
            </p:cNvPr>
            <p:cNvSpPr/>
            <p:nvPr/>
          </p:nvSpPr>
          <p:spPr>
            <a:xfrm>
              <a:off x="2593898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716C91D-188C-4EF1-BEEC-B72ED1DED15F}"/>
                </a:ext>
              </a:extLst>
            </p:cNvPr>
            <p:cNvSpPr/>
            <p:nvPr/>
          </p:nvSpPr>
          <p:spPr>
            <a:xfrm>
              <a:off x="3116413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BD546D1-9EEA-424D-A7FE-041B43BA218F}"/>
                </a:ext>
              </a:extLst>
            </p:cNvPr>
            <p:cNvSpPr/>
            <p:nvPr/>
          </p:nvSpPr>
          <p:spPr>
            <a:xfrm>
              <a:off x="3648261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0A946FB-2262-45AB-87F6-5AAAC67A4D72}"/>
                </a:ext>
              </a:extLst>
            </p:cNvPr>
            <p:cNvSpPr/>
            <p:nvPr/>
          </p:nvSpPr>
          <p:spPr>
            <a:xfrm>
              <a:off x="4170776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9B5320-EC97-4840-9741-4587941CBA82}"/>
                </a:ext>
              </a:extLst>
            </p:cNvPr>
            <p:cNvSpPr/>
            <p:nvPr/>
          </p:nvSpPr>
          <p:spPr>
            <a:xfrm>
              <a:off x="1530206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758DDF2-9EE4-45A3-B5C8-E2B1787F4564}"/>
                </a:ext>
              </a:extLst>
            </p:cNvPr>
            <p:cNvSpPr/>
            <p:nvPr/>
          </p:nvSpPr>
          <p:spPr>
            <a:xfrm>
              <a:off x="2052721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54E4D0E-293D-4FA2-AFAF-4A84A9150632}"/>
                </a:ext>
              </a:extLst>
            </p:cNvPr>
            <p:cNvSpPr/>
            <p:nvPr/>
          </p:nvSpPr>
          <p:spPr>
            <a:xfrm>
              <a:off x="2593898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E9B387A-284B-4429-B00A-4F9FCE8B3889}"/>
                </a:ext>
              </a:extLst>
            </p:cNvPr>
            <p:cNvSpPr/>
            <p:nvPr/>
          </p:nvSpPr>
          <p:spPr>
            <a:xfrm>
              <a:off x="3116413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2514742-A594-4A32-B0B2-D97EC4C50E08}"/>
                </a:ext>
              </a:extLst>
            </p:cNvPr>
            <p:cNvSpPr/>
            <p:nvPr/>
          </p:nvSpPr>
          <p:spPr>
            <a:xfrm>
              <a:off x="3648261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E250B39-0227-4BAD-8DAF-4D9E181C327C}"/>
                </a:ext>
              </a:extLst>
            </p:cNvPr>
            <p:cNvSpPr/>
            <p:nvPr/>
          </p:nvSpPr>
          <p:spPr>
            <a:xfrm>
              <a:off x="4170776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9338125-3CA1-4D7A-A073-C8DAA0E21CA9}"/>
                </a:ext>
              </a:extLst>
            </p:cNvPr>
            <p:cNvSpPr/>
            <p:nvPr/>
          </p:nvSpPr>
          <p:spPr>
            <a:xfrm>
              <a:off x="1530206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693878-1D4B-4CD3-8C74-54D5D013985F}"/>
                </a:ext>
              </a:extLst>
            </p:cNvPr>
            <p:cNvSpPr/>
            <p:nvPr/>
          </p:nvSpPr>
          <p:spPr>
            <a:xfrm>
              <a:off x="2052721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1F28A37-A26F-4B4B-B871-1AFCFED18424}"/>
                </a:ext>
              </a:extLst>
            </p:cNvPr>
            <p:cNvSpPr/>
            <p:nvPr/>
          </p:nvSpPr>
          <p:spPr>
            <a:xfrm>
              <a:off x="2593898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642BA59-80E3-4AD4-815E-727A3550D89E}"/>
                </a:ext>
              </a:extLst>
            </p:cNvPr>
            <p:cNvSpPr/>
            <p:nvPr/>
          </p:nvSpPr>
          <p:spPr>
            <a:xfrm>
              <a:off x="3116413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700B577-666E-4C63-B0C6-6F15FC7035B4}"/>
                </a:ext>
              </a:extLst>
            </p:cNvPr>
            <p:cNvSpPr/>
            <p:nvPr/>
          </p:nvSpPr>
          <p:spPr>
            <a:xfrm>
              <a:off x="3648261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077C89D-2CAB-472F-9A7A-034F60E6AD9C}"/>
                </a:ext>
              </a:extLst>
            </p:cNvPr>
            <p:cNvSpPr/>
            <p:nvPr/>
          </p:nvSpPr>
          <p:spPr>
            <a:xfrm>
              <a:off x="4170776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BBA4B99-9244-4D5C-8957-DAC00D615BCA}"/>
                </a:ext>
              </a:extLst>
            </p:cNvPr>
            <p:cNvSpPr/>
            <p:nvPr/>
          </p:nvSpPr>
          <p:spPr>
            <a:xfrm>
              <a:off x="1530206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7BE5820-F2BA-4623-8D8D-BA632B90E425}"/>
                </a:ext>
              </a:extLst>
            </p:cNvPr>
            <p:cNvSpPr/>
            <p:nvPr/>
          </p:nvSpPr>
          <p:spPr>
            <a:xfrm>
              <a:off x="2052721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0C970D9-77BE-407B-A462-985AD80319F4}"/>
                </a:ext>
              </a:extLst>
            </p:cNvPr>
            <p:cNvSpPr/>
            <p:nvPr/>
          </p:nvSpPr>
          <p:spPr>
            <a:xfrm>
              <a:off x="2593898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6C968FD-AC10-4FCF-A8F4-C3BAA3428D02}"/>
                </a:ext>
              </a:extLst>
            </p:cNvPr>
            <p:cNvSpPr/>
            <p:nvPr/>
          </p:nvSpPr>
          <p:spPr>
            <a:xfrm>
              <a:off x="3116413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17A6FA1-DC90-47D5-B488-E674A423B8DD}"/>
                </a:ext>
              </a:extLst>
            </p:cNvPr>
            <p:cNvSpPr/>
            <p:nvPr/>
          </p:nvSpPr>
          <p:spPr>
            <a:xfrm>
              <a:off x="3648261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5E6D6FE-1E2E-4958-BFF9-B28D7224A21E}"/>
                </a:ext>
              </a:extLst>
            </p:cNvPr>
            <p:cNvSpPr/>
            <p:nvPr/>
          </p:nvSpPr>
          <p:spPr>
            <a:xfrm>
              <a:off x="4170776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6653125" y="154942"/>
            <a:ext cx="4567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chân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mọi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ng</a:t>
            </a:r>
            <a:r>
              <a:rPr lang="vi-V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ời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CD66371-3832-42CD-BFC4-32C0BE5C799D}"/>
              </a:ext>
            </a:extLst>
          </p:cNvPr>
          <p:cNvSpPr txBox="1"/>
          <p:nvPr/>
        </p:nvSpPr>
        <p:spPr>
          <a:xfrm>
            <a:off x="7042484" y="1868199"/>
            <a:ext cx="349574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 </a:t>
            </a:r>
            <a:r>
              <a:rPr lang="en-US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dõi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Nhớ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subscribe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follow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chi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52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23F002-455D-B6C4-052C-CD73BF84117F}"/>
              </a:ext>
            </a:extLst>
          </p:cNvPr>
          <p:cNvSpPr txBox="1"/>
          <p:nvPr/>
        </p:nvSpPr>
        <p:spPr>
          <a:xfrm>
            <a:off x="2738525" y="1641847"/>
            <a:ext cx="6643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thì</a:t>
            </a:r>
            <a:r>
              <a:rPr lang="en-US" sz="6000" dirty="0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làm</a:t>
            </a:r>
            <a:r>
              <a:rPr lang="en-US" sz="6000" dirty="0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tí</a:t>
            </a:r>
            <a:r>
              <a:rPr lang="en-US" sz="6000" dirty="0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inova</a:t>
            </a:r>
            <a:endParaRPr lang="en-US" sz="6000" dirty="0">
              <a:solidFill>
                <a:schemeClr val="bg1"/>
              </a:solidFill>
              <a:latin typeface="Bodoni MT Black" panose="02070A03080606020203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D3F81D-BDA2-D787-C827-2ADF4FA80C8B}"/>
              </a:ext>
            </a:extLst>
          </p:cNvPr>
          <p:cNvSpPr txBox="1"/>
          <p:nvPr/>
        </p:nvSpPr>
        <p:spPr>
          <a:xfrm>
            <a:off x="4329398" y="690466"/>
            <a:ext cx="346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solidFill>
                  <a:srgbClr val="FF0000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Căng</a:t>
            </a:r>
            <a:r>
              <a:rPr lang="en-US" sz="4800" dirty="0">
                <a:solidFill>
                  <a:srgbClr val="FF0000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đét</a:t>
            </a:r>
            <a:endParaRPr lang="en-US" sz="4800" dirty="0">
              <a:solidFill>
                <a:srgbClr val="FF0000"/>
              </a:solidFill>
              <a:latin typeface="Bodoni MT Black" panose="02070A030806060202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948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7C6D86-D3B9-C0D9-3854-2A065E9FFC74}"/>
              </a:ext>
            </a:extLst>
          </p:cNvPr>
          <p:cNvSpPr txBox="1"/>
          <p:nvPr/>
        </p:nvSpPr>
        <p:spPr>
          <a:xfrm>
            <a:off x="2935060" y="1305342"/>
            <a:ext cx="63218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Chào</a:t>
            </a:r>
            <a:r>
              <a:rPr lang="en-US" sz="4400" dirty="0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mừng</a:t>
            </a:r>
            <a:r>
              <a:rPr lang="en-US" sz="4400" dirty="0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bạn</a:t>
            </a:r>
            <a:r>
              <a:rPr lang="en-US" sz="4400" dirty="0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đến</a:t>
            </a:r>
            <a:r>
              <a:rPr lang="en-US" sz="4400" dirty="0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với</a:t>
            </a:r>
            <a:r>
              <a:rPr lang="en-US" sz="4400" dirty="0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bài</a:t>
            </a:r>
            <a:r>
              <a:rPr lang="en-US" sz="4400" dirty="0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diễn</a:t>
            </a:r>
            <a:r>
              <a:rPr lang="en-US" sz="4400" dirty="0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thuyết</a:t>
            </a:r>
            <a:r>
              <a:rPr lang="en-US" sz="4400" dirty="0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của</a:t>
            </a:r>
            <a:r>
              <a:rPr lang="en-US" sz="4400" dirty="0">
                <a:solidFill>
                  <a:schemeClr val="bg1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 </a:t>
            </a:r>
            <a:r>
              <a:rPr lang="en-US" sz="4400" dirty="0">
                <a:solidFill>
                  <a:srgbClr val="0070C0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QuyNK</a:t>
            </a:r>
          </a:p>
        </p:txBody>
      </p:sp>
    </p:spTree>
    <p:extLst>
      <p:ext uri="{BB962C8B-B14F-4D97-AF65-F5344CB8AC3E}">
        <p14:creationId xmlns:p14="http://schemas.microsoft.com/office/powerpoint/2010/main" val="34238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4000">
        <p:cover/>
      </p:transition>
    </mc:Choice>
    <mc:Fallback xmlns="">
      <p:transition spd="slow" advClick="0" advTm="4000">
        <p:cov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346B10-A81E-88A2-2A88-27F3CD09E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700" y="693854"/>
            <a:ext cx="3266600" cy="4130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CFFC4E-BED9-D994-6BE5-2314CC8CB8CB}"/>
              </a:ext>
            </a:extLst>
          </p:cNvPr>
          <p:cNvSpPr txBox="1"/>
          <p:nvPr/>
        </p:nvSpPr>
        <p:spPr>
          <a:xfrm>
            <a:off x="7835153" y="479608"/>
            <a:ext cx="410583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Họ</a:t>
            </a:r>
            <a:r>
              <a:rPr lang="en-US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tên</a:t>
            </a:r>
            <a:r>
              <a:rPr lang="en-US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:  </a:t>
            </a:r>
            <a:r>
              <a:rPr lang="en-US" dirty="0" err="1">
                <a:solidFill>
                  <a:schemeClr val="accent1"/>
                </a:solidFill>
                <a:latin typeface="Bahnschrift SemiLight SemiConde" panose="020B0502040204020203" pitchFamily="34" charset="0"/>
              </a:rPr>
              <a:t>Nguyễn</a:t>
            </a:r>
            <a:r>
              <a:rPr lang="en-US" dirty="0">
                <a:solidFill>
                  <a:schemeClr val="accent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hnschrift SemiLight SemiConde" panose="020B0502040204020203" pitchFamily="34" charset="0"/>
              </a:rPr>
              <a:t>Khả</a:t>
            </a:r>
            <a:r>
              <a:rPr lang="en-US" dirty="0">
                <a:solidFill>
                  <a:schemeClr val="accent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hnschrift SemiLight SemiConde" panose="020B0502040204020203" pitchFamily="34" charset="0"/>
              </a:rPr>
              <a:t>Qúy</a:t>
            </a:r>
            <a:endParaRPr lang="en-US" dirty="0">
              <a:solidFill>
                <a:schemeClr val="accent1"/>
              </a:solidFill>
              <a:latin typeface="Bahnschrift SemiLight SemiConde" panose="020B0502040204020203" pitchFamily="34" charset="0"/>
            </a:endParaRPr>
          </a:p>
          <a:p>
            <a:pPr algn="ctr"/>
            <a:endParaRPr lang="en-US" dirty="0">
              <a:solidFill>
                <a:schemeClr val="accent1"/>
              </a:solidFill>
              <a:latin typeface="Bahnschrift SemiLight SemiConde" panose="020B0502040204020203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  </a:t>
            </a:r>
            <a:r>
              <a:rPr lang="en-US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Vị</a:t>
            </a:r>
            <a:r>
              <a:rPr lang="en-US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trí</a:t>
            </a:r>
            <a:r>
              <a:rPr lang="en-US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:    </a:t>
            </a:r>
            <a:r>
              <a:rPr lang="en-US" dirty="0">
                <a:solidFill>
                  <a:schemeClr val="accent1"/>
                </a:solidFill>
                <a:latin typeface="Bahnschrift SemiLight SemiConde" panose="020B0502040204020203" pitchFamily="34" charset="0"/>
              </a:rPr>
              <a:t>Front End Develop</a:t>
            </a:r>
          </a:p>
          <a:p>
            <a:pPr algn="ctr"/>
            <a:endParaRPr lang="en-US" dirty="0">
              <a:solidFill>
                <a:schemeClr val="accent1"/>
              </a:solidFill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4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-404577" y="0"/>
            <a:ext cx="12596574" cy="6858000"/>
          </a:xfrm>
          <a:prstGeom prst="parallelogram">
            <a:avLst>
              <a:gd name="adj" fmla="val 76462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74342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450DD1-A704-4E63-8F08-030384D43419}"/>
              </a:ext>
            </a:extLst>
          </p:cNvPr>
          <p:cNvSpPr/>
          <p:nvPr/>
        </p:nvSpPr>
        <p:spPr>
          <a:xfrm rot="3159282">
            <a:off x="-1038787" y="-1423406"/>
            <a:ext cx="6302733" cy="728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2D5E878-5B0F-4877-A868-136A88646DA4}"/>
              </a:ext>
            </a:extLst>
          </p:cNvPr>
          <p:cNvGrpSpPr/>
          <p:nvPr/>
        </p:nvGrpSpPr>
        <p:grpSpPr>
          <a:xfrm rot="3120000">
            <a:off x="-1194302" y="-1498737"/>
            <a:ext cx="6533172" cy="7510274"/>
            <a:chOff x="1530206" y="2183364"/>
            <a:chExt cx="3219075" cy="3862878"/>
          </a:xfrm>
          <a:blipFill>
            <a:blip r:embed="rId2">
              <a:alphaModFix amt="96000"/>
            </a:blip>
            <a:stretch>
              <a:fillRect r="-8000" b="-9000"/>
            </a:stretch>
          </a:blipFill>
          <a:effectLst>
            <a:outerShdw blurRad="139700" dist="762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64C4131-1883-44A0-8BD4-E58C92DD6D8C}"/>
                </a:ext>
              </a:extLst>
            </p:cNvPr>
            <p:cNvSpPr/>
            <p:nvPr/>
          </p:nvSpPr>
          <p:spPr>
            <a:xfrm>
              <a:off x="1530206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B589463-E8C5-4788-9B50-9BACF13B6690}"/>
                </a:ext>
              </a:extLst>
            </p:cNvPr>
            <p:cNvSpPr/>
            <p:nvPr/>
          </p:nvSpPr>
          <p:spPr>
            <a:xfrm>
              <a:off x="2052721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A9F3236-F45F-4291-A01D-EF9027911624}"/>
                </a:ext>
              </a:extLst>
            </p:cNvPr>
            <p:cNvSpPr/>
            <p:nvPr/>
          </p:nvSpPr>
          <p:spPr>
            <a:xfrm>
              <a:off x="2593898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84203FF-F58C-4C31-87CF-FB523D97C1AB}"/>
                </a:ext>
              </a:extLst>
            </p:cNvPr>
            <p:cNvSpPr/>
            <p:nvPr/>
          </p:nvSpPr>
          <p:spPr>
            <a:xfrm>
              <a:off x="3116413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778F428-4937-4C2D-B85D-A409E09E810D}"/>
                </a:ext>
              </a:extLst>
            </p:cNvPr>
            <p:cNvSpPr/>
            <p:nvPr/>
          </p:nvSpPr>
          <p:spPr>
            <a:xfrm>
              <a:off x="3648261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9DB1F57-8475-4E82-8B3B-0D31BE985C13}"/>
                </a:ext>
              </a:extLst>
            </p:cNvPr>
            <p:cNvSpPr/>
            <p:nvPr/>
          </p:nvSpPr>
          <p:spPr>
            <a:xfrm>
              <a:off x="4170776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9915711-0F66-4D28-B60A-D2B519F89933}"/>
                </a:ext>
              </a:extLst>
            </p:cNvPr>
            <p:cNvSpPr/>
            <p:nvPr/>
          </p:nvSpPr>
          <p:spPr>
            <a:xfrm>
              <a:off x="1530206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9231D6F-E67A-49AF-AB17-3DBCD81294E8}"/>
                </a:ext>
              </a:extLst>
            </p:cNvPr>
            <p:cNvSpPr/>
            <p:nvPr/>
          </p:nvSpPr>
          <p:spPr>
            <a:xfrm>
              <a:off x="2052721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C8F99FE-2F44-4E9A-9FB8-039EB41639CE}"/>
                </a:ext>
              </a:extLst>
            </p:cNvPr>
            <p:cNvSpPr/>
            <p:nvPr/>
          </p:nvSpPr>
          <p:spPr>
            <a:xfrm>
              <a:off x="2593898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47087C7-5CE5-4BCF-8FF9-9F47AD9B4661}"/>
                </a:ext>
              </a:extLst>
            </p:cNvPr>
            <p:cNvSpPr/>
            <p:nvPr/>
          </p:nvSpPr>
          <p:spPr>
            <a:xfrm>
              <a:off x="3116413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EF31064-C1D4-4C3E-9158-EF67A5F3FD82}"/>
                </a:ext>
              </a:extLst>
            </p:cNvPr>
            <p:cNvSpPr/>
            <p:nvPr/>
          </p:nvSpPr>
          <p:spPr>
            <a:xfrm>
              <a:off x="3648261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D290FA8-AA86-44CD-AB1D-B40E52D00C39}"/>
                </a:ext>
              </a:extLst>
            </p:cNvPr>
            <p:cNvSpPr/>
            <p:nvPr/>
          </p:nvSpPr>
          <p:spPr>
            <a:xfrm>
              <a:off x="4170776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1CC1AA8-3032-4620-8D20-754240CDB431}"/>
                </a:ext>
              </a:extLst>
            </p:cNvPr>
            <p:cNvSpPr/>
            <p:nvPr/>
          </p:nvSpPr>
          <p:spPr>
            <a:xfrm>
              <a:off x="1530206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073A1B8-8FA5-4DEF-BD53-A9F802B55593}"/>
                </a:ext>
              </a:extLst>
            </p:cNvPr>
            <p:cNvSpPr/>
            <p:nvPr/>
          </p:nvSpPr>
          <p:spPr>
            <a:xfrm>
              <a:off x="2052721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A0EF367-0E93-4A97-AE8F-AEDA3004066C}"/>
                </a:ext>
              </a:extLst>
            </p:cNvPr>
            <p:cNvSpPr/>
            <p:nvPr/>
          </p:nvSpPr>
          <p:spPr>
            <a:xfrm>
              <a:off x="2593898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716C91D-188C-4EF1-BEEC-B72ED1DED15F}"/>
                </a:ext>
              </a:extLst>
            </p:cNvPr>
            <p:cNvSpPr/>
            <p:nvPr/>
          </p:nvSpPr>
          <p:spPr>
            <a:xfrm>
              <a:off x="3116413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BD546D1-9EEA-424D-A7FE-041B43BA218F}"/>
                </a:ext>
              </a:extLst>
            </p:cNvPr>
            <p:cNvSpPr/>
            <p:nvPr/>
          </p:nvSpPr>
          <p:spPr>
            <a:xfrm>
              <a:off x="3648261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0A946FB-2262-45AB-87F6-5AAAC67A4D72}"/>
                </a:ext>
              </a:extLst>
            </p:cNvPr>
            <p:cNvSpPr/>
            <p:nvPr/>
          </p:nvSpPr>
          <p:spPr>
            <a:xfrm>
              <a:off x="4170776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9B5320-EC97-4840-9741-4587941CBA82}"/>
                </a:ext>
              </a:extLst>
            </p:cNvPr>
            <p:cNvSpPr/>
            <p:nvPr/>
          </p:nvSpPr>
          <p:spPr>
            <a:xfrm>
              <a:off x="1530206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758DDF2-9EE4-45A3-B5C8-E2B1787F4564}"/>
                </a:ext>
              </a:extLst>
            </p:cNvPr>
            <p:cNvSpPr/>
            <p:nvPr/>
          </p:nvSpPr>
          <p:spPr>
            <a:xfrm>
              <a:off x="2052721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54E4D0E-293D-4FA2-AFAF-4A84A9150632}"/>
                </a:ext>
              </a:extLst>
            </p:cNvPr>
            <p:cNvSpPr/>
            <p:nvPr/>
          </p:nvSpPr>
          <p:spPr>
            <a:xfrm>
              <a:off x="2593898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E9B387A-284B-4429-B00A-4F9FCE8B3889}"/>
                </a:ext>
              </a:extLst>
            </p:cNvPr>
            <p:cNvSpPr/>
            <p:nvPr/>
          </p:nvSpPr>
          <p:spPr>
            <a:xfrm>
              <a:off x="3116413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2514742-A594-4A32-B0B2-D97EC4C50E08}"/>
                </a:ext>
              </a:extLst>
            </p:cNvPr>
            <p:cNvSpPr/>
            <p:nvPr/>
          </p:nvSpPr>
          <p:spPr>
            <a:xfrm>
              <a:off x="3648261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E250B39-0227-4BAD-8DAF-4D9E181C327C}"/>
                </a:ext>
              </a:extLst>
            </p:cNvPr>
            <p:cNvSpPr/>
            <p:nvPr/>
          </p:nvSpPr>
          <p:spPr>
            <a:xfrm>
              <a:off x="4170776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9338125-3CA1-4D7A-A073-C8DAA0E21CA9}"/>
                </a:ext>
              </a:extLst>
            </p:cNvPr>
            <p:cNvSpPr/>
            <p:nvPr/>
          </p:nvSpPr>
          <p:spPr>
            <a:xfrm>
              <a:off x="1530206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693878-1D4B-4CD3-8C74-54D5D013985F}"/>
                </a:ext>
              </a:extLst>
            </p:cNvPr>
            <p:cNvSpPr/>
            <p:nvPr/>
          </p:nvSpPr>
          <p:spPr>
            <a:xfrm>
              <a:off x="2052721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1F28A37-A26F-4B4B-B871-1AFCFED18424}"/>
                </a:ext>
              </a:extLst>
            </p:cNvPr>
            <p:cNvSpPr/>
            <p:nvPr/>
          </p:nvSpPr>
          <p:spPr>
            <a:xfrm>
              <a:off x="2593898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642BA59-80E3-4AD4-815E-727A3550D89E}"/>
                </a:ext>
              </a:extLst>
            </p:cNvPr>
            <p:cNvSpPr/>
            <p:nvPr/>
          </p:nvSpPr>
          <p:spPr>
            <a:xfrm>
              <a:off x="3116413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700B577-666E-4C63-B0C6-6F15FC7035B4}"/>
                </a:ext>
              </a:extLst>
            </p:cNvPr>
            <p:cNvSpPr/>
            <p:nvPr/>
          </p:nvSpPr>
          <p:spPr>
            <a:xfrm>
              <a:off x="3648261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077C89D-2CAB-472F-9A7A-034F60E6AD9C}"/>
                </a:ext>
              </a:extLst>
            </p:cNvPr>
            <p:cNvSpPr/>
            <p:nvPr/>
          </p:nvSpPr>
          <p:spPr>
            <a:xfrm>
              <a:off x="4170776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BBA4B99-9244-4D5C-8957-DAC00D615BCA}"/>
                </a:ext>
              </a:extLst>
            </p:cNvPr>
            <p:cNvSpPr/>
            <p:nvPr/>
          </p:nvSpPr>
          <p:spPr>
            <a:xfrm>
              <a:off x="1530206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7BE5820-F2BA-4623-8D8D-BA632B90E425}"/>
                </a:ext>
              </a:extLst>
            </p:cNvPr>
            <p:cNvSpPr/>
            <p:nvPr/>
          </p:nvSpPr>
          <p:spPr>
            <a:xfrm>
              <a:off x="2052721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0C970D9-77BE-407B-A462-985AD80319F4}"/>
                </a:ext>
              </a:extLst>
            </p:cNvPr>
            <p:cNvSpPr/>
            <p:nvPr/>
          </p:nvSpPr>
          <p:spPr>
            <a:xfrm>
              <a:off x="2593898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6C968FD-AC10-4FCF-A8F4-C3BAA3428D02}"/>
                </a:ext>
              </a:extLst>
            </p:cNvPr>
            <p:cNvSpPr/>
            <p:nvPr/>
          </p:nvSpPr>
          <p:spPr>
            <a:xfrm>
              <a:off x="3116413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17A6FA1-DC90-47D5-B488-E674A423B8DD}"/>
                </a:ext>
              </a:extLst>
            </p:cNvPr>
            <p:cNvSpPr/>
            <p:nvPr/>
          </p:nvSpPr>
          <p:spPr>
            <a:xfrm>
              <a:off x="3648261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5E6D6FE-1E2E-4958-BFF9-B28D7224A21E}"/>
                </a:ext>
              </a:extLst>
            </p:cNvPr>
            <p:cNvSpPr/>
            <p:nvPr/>
          </p:nvSpPr>
          <p:spPr>
            <a:xfrm>
              <a:off x="4170776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7808550" y="336146"/>
            <a:ext cx="3495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 JS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CD66371-3832-42CD-BFC4-32C0BE5C799D}"/>
              </a:ext>
            </a:extLst>
          </p:cNvPr>
          <p:cNvSpPr txBox="1"/>
          <p:nvPr/>
        </p:nvSpPr>
        <p:spPr>
          <a:xfrm>
            <a:off x="7794971" y="1136838"/>
            <a:ext cx="3495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265391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-1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2792050" y="355600"/>
            <a:ext cx="34957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Pattern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CD66371-3832-42CD-BFC4-32C0BE5C799D}"/>
              </a:ext>
            </a:extLst>
          </p:cNvPr>
          <p:cNvSpPr txBox="1"/>
          <p:nvPr/>
        </p:nvSpPr>
        <p:spPr>
          <a:xfrm>
            <a:off x="2792050" y="969665"/>
            <a:ext cx="699965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2000" dirty="0" err="1">
                <a:solidFill>
                  <a:schemeClr val="bg1"/>
                </a:solidFill>
                <a:latin typeface="+mj-lt"/>
              </a:rPr>
              <a:t>Design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pattern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 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là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pháp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tổng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thể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đã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được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tối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ưu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hóa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được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tái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sử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dụng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cho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vấn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đề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phổ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biến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trong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thiết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kế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phần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mềm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mà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chúng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ta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thường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gặp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hàng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ngày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. Đây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là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tập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pháp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đã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được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suy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nghĩ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đã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quyết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trong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tình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huống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cụ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.</a:t>
            </a:r>
            <a:endParaRPr lang="en-US" sz="2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4DD969-7673-4EC8-A86B-9AC18F03F9F1}"/>
              </a:ext>
            </a:extLst>
          </p:cNvPr>
          <p:cNvSpPr/>
          <p:nvPr/>
        </p:nvSpPr>
        <p:spPr>
          <a:xfrm>
            <a:off x="2763196" y="2534986"/>
            <a:ext cx="4842993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Pattern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A4C4EE-9C9A-40CF-BEFA-278C9DCD552E}"/>
              </a:ext>
            </a:extLst>
          </p:cNvPr>
          <p:cNvSpPr txBox="1"/>
          <p:nvPr/>
        </p:nvSpPr>
        <p:spPr>
          <a:xfrm>
            <a:off x="2792050" y="3238534"/>
            <a:ext cx="6999650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2000" dirty="0" err="1">
                <a:solidFill>
                  <a:schemeClr val="bg1"/>
                </a:solidFill>
                <a:latin typeface="+mj-lt"/>
              </a:rPr>
              <a:t>Những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 </a:t>
            </a:r>
            <a:r>
              <a:rPr lang="vi-VN" sz="2000" dirty="0" err="1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lập</a:t>
            </a:r>
            <a:r>
              <a:rPr lang="vi-VN" sz="2000" dirty="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trình</a:t>
            </a:r>
            <a:r>
              <a:rPr lang="vi-VN" sz="2000" dirty="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viên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 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thể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áp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dụng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pháp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này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để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quyết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vấn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đề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tương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tự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.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vấn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đề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mà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bạn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gặp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thể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bạn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sẽ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tự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nghĩ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ra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cách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quyết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nhưng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thể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chưa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là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tối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ưu.</a:t>
            </a:r>
          </a:p>
          <a:p>
            <a:r>
              <a:rPr lang="vi-VN" sz="2000" dirty="0" err="1">
                <a:solidFill>
                  <a:schemeClr val="bg1"/>
                </a:solidFill>
                <a:latin typeface="+mj-lt"/>
              </a:rPr>
              <a:t>Bạn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cần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hiểu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rõ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không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là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ngôn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ngữ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cụ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thể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nào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cả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.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Design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patterns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thể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thực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hiện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được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ở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phần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lớn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ngôn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ngữ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lập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trình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.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giúp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bạn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quyết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vấn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đề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một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cách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tối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ưu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nhất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, cung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cấp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cho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bạn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pháp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trong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lập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trình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hướng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đối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tượng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(OOP)</a:t>
            </a:r>
          </a:p>
        </p:txBody>
      </p:sp>
    </p:spTree>
    <p:extLst>
      <p:ext uri="{BB962C8B-B14F-4D97-AF65-F5344CB8AC3E}">
        <p14:creationId xmlns:p14="http://schemas.microsoft.com/office/powerpoint/2010/main" val="75728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B94EA-72D5-47D2-9642-680D2FD775AF}"/>
              </a:ext>
            </a:extLst>
          </p:cNvPr>
          <p:cNvSpPr/>
          <p:nvPr/>
        </p:nvSpPr>
        <p:spPr>
          <a:xfrm flipH="1" flipV="1">
            <a:off x="3561769" y="0"/>
            <a:ext cx="8630227" cy="6858000"/>
          </a:xfrm>
          <a:prstGeom prst="triangle">
            <a:avLst>
              <a:gd name="adj" fmla="val 6406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>
            <a:extLst>
              <a:ext uri="{FF2B5EF4-FFF2-40B4-BE49-F238E27FC236}">
                <a16:creationId xmlns:a16="http://schemas.microsoft.com/office/drawing/2014/main" id="{C78091A5-C074-4F00-88FC-31E6ADBC9EE8}"/>
              </a:ext>
            </a:extLst>
          </p:cNvPr>
          <p:cNvSpPr/>
          <p:nvPr/>
        </p:nvSpPr>
        <p:spPr>
          <a:xfrm flipH="1">
            <a:off x="-1" y="0"/>
            <a:ext cx="12191996" cy="6858000"/>
          </a:xfrm>
          <a:prstGeom prst="parallelogram">
            <a:avLst>
              <a:gd name="adj" fmla="val 74518"/>
            </a:avLst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2CC94BE-A60F-416D-A61B-BB2C46B5240D}"/>
              </a:ext>
            </a:extLst>
          </p:cNvPr>
          <p:cNvSpPr/>
          <p:nvPr/>
        </p:nvSpPr>
        <p:spPr>
          <a:xfrm>
            <a:off x="581785" y="0"/>
            <a:ext cx="11610216" cy="6858000"/>
          </a:xfrm>
          <a:prstGeom prst="triangle">
            <a:avLst>
              <a:gd name="adj" fmla="val 68681"/>
            </a:avLst>
          </a:prstGeom>
          <a:solidFill>
            <a:srgbClr val="17171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3096175" y="169237"/>
            <a:ext cx="599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 Pattern?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CD66371-3832-42CD-BFC4-32C0BE5C799D}"/>
              </a:ext>
            </a:extLst>
          </p:cNvPr>
          <p:cNvSpPr txBox="1"/>
          <p:nvPr/>
        </p:nvSpPr>
        <p:spPr>
          <a:xfrm>
            <a:off x="337651" y="854823"/>
            <a:ext cx="5174143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chemeClr val="bg1"/>
                </a:solidFill>
                <a:latin typeface="+mj-lt"/>
              </a:rPr>
              <a:t>Giúp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sản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phẩm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của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chúng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ta linh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hoạt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dễ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dàng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thay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đổi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và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bảo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trì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hơn.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chemeClr val="bg1"/>
                </a:solidFill>
                <a:latin typeface="+mj-lt"/>
              </a:rPr>
              <a:t>Có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một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điều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luôn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xảy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ra trong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phát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triển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phần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mềm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là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sự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thay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đổi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về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yêu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cầu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.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Lúc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này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hệ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thống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phình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to,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tính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năng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mới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được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thêm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vào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trong khi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performance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cần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được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tối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ưu hơn.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chemeClr val="bg1"/>
                </a:solidFill>
                <a:latin typeface="+mj-lt"/>
              </a:rPr>
              <a:t>Design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pattern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cung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cấp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những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pháp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đã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được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tối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ưu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hóa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đã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được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kiểm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chứng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để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quyết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vấn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đề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trong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software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engineering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.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pháp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ở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dạng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tổng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quát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giúp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tăng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tốc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độ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phát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triển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phần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mềm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bằng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cách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đưa ra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mô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hình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test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, mô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hình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phát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triển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đã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qua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kiểm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nghiệm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vi-VN" sz="2000" dirty="0">
              <a:solidFill>
                <a:schemeClr val="bg1"/>
              </a:solidFill>
              <a:latin typeface="+mj-lt"/>
            </a:endParaRPr>
          </a:p>
          <a:p>
            <a:pPr algn="just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10BC6-1581-4E8B-A44B-3740D773D207}"/>
              </a:ext>
            </a:extLst>
          </p:cNvPr>
          <p:cNvSpPr txBox="1"/>
          <p:nvPr/>
        </p:nvSpPr>
        <p:spPr>
          <a:xfrm>
            <a:off x="6367837" y="1164173"/>
            <a:ext cx="496811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chemeClr val="bg1"/>
                </a:solidFill>
                <a:latin typeface="+mj-lt"/>
              </a:rPr>
              <a:t>Những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lúc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khi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bạn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gặp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bất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kỳ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khó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khăn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đối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với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những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vấn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đề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đã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được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quyết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rồi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design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patterns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là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hướng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đi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giúp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bạn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quyết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vấn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đề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thay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vì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tự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tìm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kiếm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giải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pháp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tốn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kém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thời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gian</a:t>
            </a:r>
            <a:r>
              <a:rPr lang="vi-VN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chemeClr val="bg1"/>
                </a:solidFill>
                <a:latin typeface="+mj-lt"/>
              </a:rPr>
              <a:t>Giúp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cho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lập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trình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viên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thể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hiểu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code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của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người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khác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một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cách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nhanh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chóng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(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thể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hiểu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là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mối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quan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hệ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giữa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module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chẳng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hạn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).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Mọi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thành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viên trong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team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có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thể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dễ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dàng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trao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đổi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với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nhau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để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cùng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xây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dựng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dự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án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mà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không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tốn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nhiều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sz="2000" dirty="0" err="1">
                <a:solidFill>
                  <a:schemeClr val="bg1"/>
                </a:solidFill>
                <a:latin typeface="+mj-lt"/>
              </a:rPr>
              <a:t>thời</a:t>
            </a:r>
            <a:r>
              <a:rPr lang="vi-VN" sz="2000" dirty="0">
                <a:solidFill>
                  <a:schemeClr val="bg1"/>
                </a:solidFill>
                <a:latin typeface="+mj-lt"/>
              </a:rPr>
              <a:t> gian.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algn="just"/>
            <a:endParaRPr lang="vi-VN" sz="2000" dirty="0">
              <a:solidFill>
                <a:schemeClr val="bg1"/>
              </a:solidFill>
              <a:latin typeface="+mj-lt"/>
            </a:endParaRPr>
          </a:p>
          <a:p>
            <a:pPr algn="just"/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974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794</Words>
  <Application>Microsoft Office PowerPoint</Application>
  <PresentationFormat>Widescreen</PresentationFormat>
  <Paragraphs>61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Bahnschrift SemiLight SemiConde</vt:lpstr>
      <vt:lpstr>Bodoni MT Black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Quy Nguyen</dc:creator>
  <cp:lastModifiedBy>Quý Nguyễn Khả</cp:lastModifiedBy>
  <cp:revision>59</cp:revision>
  <dcterms:created xsi:type="dcterms:W3CDTF">2023-03-22T12:53:00Z</dcterms:created>
  <dcterms:modified xsi:type="dcterms:W3CDTF">2023-04-03T07:45:26Z</dcterms:modified>
</cp:coreProperties>
</file>